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8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395B-B23D-4A53-90DB-B994AE38F05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A116-12A4-44BB-BA7A-D0E75DA8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04" y="269779"/>
            <a:ext cx="10515600" cy="6185611"/>
          </a:xfrm>
        </p:spPr>
        <p:txBody>
          <a:bodyPr/>
          <a:lstStyle/>
          <a:p>
            <a:r>
              <a:rPr lang="en-US" dirty="0" smtClean="0"/>
              <a:t>46 y/o Man, known case of </a:t>
            </a:r>
            <a:r>
              <a:rPr lang="en-US" dirty="0" err="1" smtClean="0"/>
              <a:t>HFrEF</a:t>
            </a:r>
            <a:r>
              <a:rPr lang="en-US" dirty="0" smtClean="0"/>
              <a:t> since 6 months ago</a:t>
            </a:r>
          </a:p>
          <a:p>
            <a:r>
              <a:rPr lang="en-US" dirty="0" smtClean="0"/>
              <a:t>NYHA FC I-II</a:t>
            </a:r>
          </a:p>
          <a:p>
            <a:r>
              <a:rPr lang="en-US" dirty="0" err="1" smtClean="0"/>
              <a:t>PMHx</a:t>
            </a:r>
            <a:r>
              <a:rPr lang="en-US" dirty="0" smtClean="0"/>
              <a:t>: NECA; No CAD risk factor (DM, HTN, CS, HLP)</a:t>
            </a:r>
          </a:p>
          <a:p>
            <a:pPr lvl="1"/>
            <a:r>
              <a:rPr lang="en-US" dirty="0" smtClean="0"/>
              <a:t>No hospitalization over </a:t>
            </a:r>
            <a:r>
              <a:rPr lang="en-US" dirty="0"/>
              <a:t>p</a:t>
            </a:r>
            <a:r>
              <a:rPr lang="en-US" dirty="0" smtClean="0"/>
              <a:t>ast 6 months</a:t>
            </a:r>
          </a:p>
          <a:p>
            <a:endParaRPr lang="en-US" dirty="0" smtClean="0"/>
          </a:p>
          <a:p>
            <a:r>
              <a:rPr lang="en-US" dirty="0" smtClean="0"/>
              <a:t>P/E: BMI: 28, BP:100/80, PR:90, RR:12, O2Sat:96%</a:t>
            </a:r>
          </a:p>
          <a:p>
            <a:pPr lvl="1"/>
            <a:r>
              <a:rPr lang="en-US" dirty="0" smtClean="0"/>
              <a:t>Flat JVP, Clear Lungs, N0 Gallop/murmur, No HSM, Symmetric pulses, No pedal edema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Meds:</a:t>
            </a:r>
          </a:p>
          <a:p>
            <a:pPr lvl="1"/>
            <a:r>
              <a:rPr lang="en-US" dirty="0" err="1" smtClean="0"/>
              <a:t>Bisoprolol</a:t>
            </a:r>
            <a:r>
              <a:rPr lang="en-US" dirty="0" smtClean="0"/>
              <a:t> 5 mg daily</a:t>
            </a:r>
          </a:p>
          <a:p>
            <a:pPr lvl="1"/>
            <a:r>
              <a:rPr lang="en-US" dirty="0" smtClean="0"/>
              <a:t>Lisinopril 5 mg daily</a:t>
            </a:r>
          </a:p>
          <a:p>
            <a:pPr lvl="1"/>
            <a:r>
              <a:rPr lang="en-US" dirty="0" smtClean="0"/>
              <a:t>Furosemide 20 mg BID</a:t>
            </a:r>
          </a:p>
          <a:p>
            <a:pPr lvl="1"/>
            <a:r>
              <a:rPr lang="en-US" dirty="0" smtClean="0"/>
              <a:t>Digoxin 0.25 mg daily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16" y="0"/>
            <a:ext cx="7610284" cy="269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3" y="695619"/>
            <a:ext cx="4734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EMPEROR-Reduced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025" y="2693250"/>
            <a:ext cx="10515600" cy="4351338"/>
          </a:xfrm>
        </p:spPr>
        <p:txBody>
          <a:bodyPr/>
          <a:lstStyle/>
          <a:p>
            <a:r>
              <a:rPr lang="en-US" dirty="0"/>
              <a:t>Adults (≥18 </a:t>
            </a:r>
            <a:r>
              <a:rPr lang="en-US" dirty="0" smtClean="0"/>
              <a:t>y/o) with HF functional </a:t>
            </a:r>
            <a:r>
              <a:rPr lang="en-US" dirty="0"/>
              <a:t>class II, III, or </a:t>
            </a:r>
            <a:r>
              <a:rPr lang="en-US" dirty="0" smtClean="0"/>
              <a:t>IV &amp; LVEF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40%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565 centers in 20 countries.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3730 patients; randomization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 ratio to receive either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mg/d or placebo 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their usual therapy for HF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median follow-up was 18 months.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48388"/>
              </p:ext>
            </p:extLst>
          </p:nvPr>
        </p:nvGraphicFramePr>
        <p:xfrm>
          <a:off x="2968625" y="3695812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294060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005813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0374371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182486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30%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31-35%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36-40%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Atrial fib/</a:t>
                      </a:r>
                      <a:r>
                        <a:rPr lang="en-US" dirty="0" err="1" smtClean="0"/>
                        <a:t>flut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84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600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2500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3000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Doubled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96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10394"/>
            <a:ext cx="11772900" cy="2047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25% 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endpoint of CV death or HF hospitalization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HR=0.92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(95%CI 0.75-1.12)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Improved </a:t>
            </a:r>
            <a:r>
              <a:rPr lang="en-US" dirty="0"/>
              <a:t>(DAPA) vs. no change (EMPEROR) in CV death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hospitalization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HR= 0.69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(95%CI 0.59-0.81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11984"/>
            <a:ext cx="6017435" cy="401162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64" y="2811984"/>
            <a:ext cx="5916636" cy="404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2442652"/>
            <a:ext cx="607218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endpoint:composite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CV death or HF hospitalization.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2185" y="2442652"/>
            <a:ext cx="611981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endpoint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:total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hospitalizations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980" t="1466" r="2667" b="27006"/>
          <a:stretch/>
        </p:blipFill>
        <p:spPr>
          <a:xfrm>
            <a:off x="2428874" y="1800225"/>
            <a:ext cx="7562111" cy="5057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68275"/>
            <a:ext cx="10515600" cy="1931988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the decline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slower in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compared with the placebo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composite renal outcome was reduced by 50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46" y="0"/>
            <a:ext cx="9644062" cy="384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03" y="4574570"/>
            <a:ext cx="1457288" cy="13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91" y="4545995"/>
            <a:ext cx="6746706" cy="139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231" y="4037149"/>
            <a:ext cx="2158946" cy="45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4003" y="3844800"/>
            <a:ext cx="8203994" cy="209844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04770" y="1630759"/>
            <a:ext cx="3500438" cy="389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10613" y="1612681"/>
            <a:ext cx="2424068" cy="389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1513" y="3591213"/>
            <a:ext cx="10690019" cy="23666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344" y="1456201"/>
            <a:ext cx="10515600" cy="4351338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primary composite endpoint was consistent in patients with diabetes and those without diabetes at baseline.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49692"/>
            <a:ext cx="6665746" cy="66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5" y="4331098"/>
            <a:ext cx="2779643" cy="66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00" y="3909703"/>
            <a:ext cx="2158946" cy="45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900" y="5020664"/>
            <a:ext cx="4021037" cy="8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6998" y="291516"/>
            <a:ext cx="851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Life Saving Therapies in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HFrEF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533" y="2289858"/>
            <a:ext cx="1910687" cy="968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ACEI/ARB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662115" y="2289857"/>
            <a:ext cx="1937008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MRA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9982028" y="2576414"/>
            <a:ext cx="958450" cy="6513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H/ISDN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415659" y="5240686"/>
            <a:ext cx="3576931" cy="968991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Revascularizatio</a:t>
            </a:r>
            <a:r>
              <a:rPr lang="en-US" sz="3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6990" y="3696814"/>
            <a:ext cx="1275457" cy="968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ICD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366800" y="3696814"/>
            <a:ext cx="1244627" cy="968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CRT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549177" y="2289858"/>
            <a:ext cx="1868526" cy="968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Beta Blocker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843535" y="2428875"/>
            <a:ext cx="1829103" cy="7988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Ivabradine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29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6998" y="291516"/>
            <a:ext cx="851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Life Saving Therapies in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HFrEF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8756" y="2553814"/>
            <a:ext cx="1236552" cy="696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ACEI/ARB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60167" y="2294581"/>
            <a:ext cx="1937008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MRA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1057788" y="2576414"/>
            <a:ext cx="958450" cy="6513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H/ISDN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415659" y="5240686"/>
            <a:ext cx="3576931" cy="968991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Revascularizatio</a:t>
            </a:r>
            <a:r>
              <a:rPr lang="en-US" sz="3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6990" y="3696814"/>
            <a:ext cx="1275457" cy="968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ICD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6366800" y="3696814"/>
            <a:ext cx="1244627" cy="9689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CRT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344649" y="2294581"/>
            <a:ext cx="1868526" cy="968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Beta Blocker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9701212" y="2576414"/>
            <a:ext cx="1209102" cy="651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Ivabradine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" y="2294581"/>
            <a:ext cx="2072130" cy="968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SGLT2i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2165" y="2294581"/>
            <a:ext cx="1910687" cy="968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ARNI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98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501792"/>
            <a:ext cx="5712726" cy="28146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TTE</a:t>
            </a:r>
          </a:p>
          <a:p>
            <a:r>
              <a:rPr lang="en-US" dirty="0" smtClean="0"/>
              <a:t>Moderate LV enlargement; LVEF:25-30%</a:t>
            </a:r>
          </a:p>
          <a:p>
            <a:r>
              <a:rPr lang="en-US" dirty="0" smtClean="0"/>
              <a:t>Moderate to severe functional MR</a:t>
            </a:r>
          </a:p>
          <a:p>
            <a:r>
              <a:rPr lang="en-US" dirty="0" smtClean="0"/>
              <a:t>Normal RV size, mild RV dysfunction</a:t>
            </a:r>
          </a:p>
          <a:p>
            <a:r>
              <a:rPr lang="en-US" dirty="0" smtClean="0"/>
              <a:t>Mild TR, sPAP~30 mmHg</a:t>
            </a:r>
            <a:endParaRPr lang="en-US" dirty="0"/>
          </a:p>
        </p:txBody>
      </p:sp>
      <p:pic>
        <p:nvPicPr>
          <p:cNvPr id="5" name="Picture 2" descr="ECG Ischaemic dilated cardiomyopath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65" y="3523311"/>
            <a:ext cx="6956512" cy="30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lated cardiomyopathy | Radiology Case | Radiopaedia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3808622"/>
            <a:ext cx="2568054" cy="25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90898" y="501792"/>
            <a:ext cx="5712726" cy="28146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Labs</a:t>
            </a:r>
          </a:p>
          <a:p>
            <a:r>
              <a:rPr lang="en-US" dirty="0" smtClean="0"/>
              <a:t>Na: 131, K:4.6</a:t>
            </a:r>
          </a:p>
          <a:p>
            <a:r>
              <a:rPr lang="en-US" dirty="0" smtClean="0"/>
              <a:t>BUN:30, Cr:1.2</a:t>
            </a:r>
          </a:p>
          <a:p>
            <a:r>
              <a:rPr lang="en-US" dirty="0" smtClean="0"/>
              <a:t>Hb:12</a:t>
            </a:r>
          </a:p>
          <a:p>
            <a:r>
              <a:rPr lang="en-US" dirty="0" smtClean="0"/>
              <a:t>Pro-BNP: 1050</a:t>
            </a:r>
          </a:p>
          <a:p>
            <a:r>
              <a:rPr lang="en-US" dirty="0" smtClean="0"/>
              <a:t>FBS:80, HbA1C:6, LDL:70, HDL:35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stage of heart failure is this? What therapeutic options (pharma and non-pharma) can help the symptoms and survival?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you optimize patient’s anti-failure regimen?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5" y="533557"/>
            <a:ext cx="3118811" cy="12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50" y="2881864"/>
            <a:ext cx="7173930" cy="346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3282"/>
            <a:ext cx="5356609" cy="2343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73" y="0"/>
            <a:ext cx="7610284" cy="27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64286"/>
            <a:ext cx="5021055" cy="14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7" y="130724"/>
            <a:ext cx="9901238" cy="65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213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8" y="23776"/>
            <a:ext cx="7434262" cy="4352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60" y="4557713"/>
            <a:ext cx="4376723" cy="2300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581488"/>
            <a:ext cx="4672013" cy="227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8" y="1228725"/>
            <a:ext cx="4727510" cy="22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558205"/>
            <a:ext cx="5257800" cy="3299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38" y="3541196"/>
            <a:ext cx="5648093" cy="3316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84" y="1090460"/>
            <a:ext cx="2212920" cy="49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52" y="1589960"/>
            <a:ext cx="2077985" cy="57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795" y="62470"/>
            <a:ext cx="5475436" cy="34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9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03" y="428798"/>
            <a:ext cx="5877796" cy="2758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6499"/>
            <a:ext cx="6179983" cy="3361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84" y="1090460"/>
            <a:ext cx="2212920" cy="49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52" y="1589960"/>
            <a:ext cx="2077985" cy="57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203" y="3738247"/>
            <a:ext cx="5877797" cy="28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385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</dc:creator>
  <cp:lastModifiedBy>فرهاد حسین پناه</cp:lastModifiedBy>
  <cp:revision>38</cp:revision>
  <dcterms:created xsi:type="dcterms:W3CDTF">2020-09-20T15:09:54Z</dcterms:created>
  <dcterms:modified xsi:type="dcterms:W3CDTF">2020-10-12T06:14:53Z</dcterms:modified>
</cp:coreProperties>
</file>